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3" r:id="rId5"/>
    <p:sldId id="285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61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Minimo de horas de sono recomendado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Planilha1!$A$2:$A$8</c:f>
              <c:strCache>
                <c:ptCount val="7"/>
                <c:pt idx="0">
                  <c:v>Recém-nascido</c:v>
                </c:pt>
                <c:pt idx="1">
                  <c:v>Bebê</c:v>
                </c:pt>
                <c:pt idx="2">
                  <c:v>Criança pequena</c:v>
                </c:pt>
                <c:pt idx="3">
                  <c:v>Criança escolar</c:v>
                </c:pt>
                <c:pt idx="4">
                  <c:v>Adolescentes</c:v>
                </c:pt>
                <c:pt idx="5">
                  <c:v>Adultos</c:v>
                </c:pt>
                <c:pt idx="6">
                  <c:v>Idosos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14</c:v>
                </c:pt>
                <c:pt idx="1">
                  <c:v>12</c:v>
                </c:pt>
                <c:pt idx="2">
                  <c:v>11</c:v>
                </c:pt>
                <c:pt idx="3">
                  <c:v>9</c:v>
                </c:pt>
                <c:pt idx="4">
                  <c:v>8</c:v>
                </c:pt>
                <c:pt idx="5">
                  <c:v>7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33-4059-951E-806497F9968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Máximo de horas de sono recomendadas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Planilha1!$A$2:$A$8</c:f>
              <c:strCache>
                <c:ptCount val="7"/>
                <c:pt idx="0">
                  <c:v>Recém-nascido</c:v>
                </c:pt>
                <c:pt idx="1">
                  <c:v>Bebê</c:v>
                </c:pt>
                <c:pt idx="2">
                  <c:v>Criança pequena</c:v>
                </c:pt>
                <c:pt idx="3">
                  <c:v>Criança escolar</c:v>
                </c:pt>
                <c:pt idx="4">
                  <c:v>Adolescentes</c:v>
                </c:pt>
                <c:pt idx="5">
                  <c:v>Adultos</c:v>
                </c:pt>
                <c:pt idx="6">
                  <c:v>Idosos</c:v>
                </c:pt>
              </c:strCache>
            </c:strRef>
          </c:cat>
          <c:val>
            <c:numRef>
              <c:f>Planilha1!$C$2:$C$8</c:f>
              <c:numCache>
                <c:formatCode>General</c:formatCode>
                <c:ptCount val="7"/>
                <c:pt idx="0">
                  <c:v>17</c:v>
                </c:pt>
                <c:pt idx="1">
                  <c:v>15</c:v>
                </c:pt>
                <c:pt idx="2">
                  <c:v>14</c:v>
                </c:pt>
                <c:pt idx="3">
                  <c:v>11</c:v>
                </c:pt>
                <c:pt idx="4">
                  <c:v>10</c:v>
                </c:pt>
                <c:pt idx="5">
                  <c:v>9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33-4059-951E-806497F99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3550495"/>
        <c:axId val="83550079"/>
        <c:axId val="0"/>
      </c:bar3DChart>
      <c:catAx>
        <c:axId val="8355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3550079"/>
        <c:crosses val="autoZero"/>
        <c:auto val="1"/>
        <c:lblAlgn val="ctr"/>
        <c:lblOffset val="100"/>
        <c:noMultiLvlLbl val="0"/>
      </c:catAx>
      <c:valAx>
        <c:axId val="83550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3550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3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1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30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28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43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04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598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43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10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90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359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90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Instituto Legado atua em mais da metade das ODS propostas pela ONU –  Instituto Leg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990599"/>
            <a:ext cx="486727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atec Araras - Oficial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556" y1="37111" x2="34556" y2="37111"/>
                        <a14:foregroundMark x1="47556" y1="36444" x2="47556" y2="36444"/>
                        <a14:foregroundMark x1="60333" y1="38000" x2="60333" y2="38000"/>
                        <a14:foregroundMark x1="77667" y1="38444" x2="77667" y2="38444"/>
                        <a14:foregroundMark x1="48778" y1="57000" x2="48778" y2="57000"/>
                        <a14:foregroundMark x1="55000" y1="60000" x2="55000" y2="60000"/>
                        <a14:foregroundMark x1="61556" y1="58778" x2="64111" y2="58667"/>
                        <a14:foregroundMark x1="68778" y1="59444" x2="69000" y2="62222"/>
                        <a14:foregroundMark x1="75778" y1="58556" x2="77333" y2="58556"/>
                        <a14:foregroundMark x1="83000" y1="59444" x2="82778" y2="6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61" b="28910"/>
          <a:stretch/>
        </p:blipFill>
        <p:spPr bwMode="auto">
          <a:xfrm>
            <a:off x="1036075" y="829263"/>
            <a:ext cx="1568124" cy="6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1261091" y="2644169"/>
            <a:ext cx="4278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Bahnschrift Light Condensed" panose="020B0502040204020203" pitchFamily="34" charset="0"/>
              </a:rPr>
              <a:t>O que são os ODS?</a:t>
            </a:r>
          </a:p>
          <a:p>
            <a:endParaRPr lang="pt-BR" dirty="0" smtClean="0">
              <a:latin typeface="Bahnschrift Light Condensed" panose="020B0502040204020203" pitchFamily="34" charset="0"/>
            </a:endParaRPr>
          </a:p>
          <a:p>
            <a:r>
              <a:rPr lang="pt-BR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Os Objetivos de Desenvolvimento Sustentável são uma coleção de 17 metas globais, estabelecidas pela Assembleia Geral das Nações Unidas</a:t>
            </a:r>
            <a:r>
              <a:rPr lang="pt-BR" dirty="0" smtClean="0">
                <a:latin typeface="Bahnschrift Light Condensed" panose="020B0502040204020203" pitchFamily="34" charset="0"/>
              </a:rPr>
              <a:t>.</a:t>
            </a:r>
            <a:endParaRPr lang="pt-BR" dirty="0">
              <a:latin typeface="Bahnschrift Light Condensed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 rot="5400000">
            <a:off x="10182580" y="3105833"/>
            <a:ext cx="202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Bahnschrift Light Condensed" panose="020B0502040204020203" pitchFamily="34" charset="0"/>
              </a:rPr>
              <a:t>PROJETO INTEGRADOR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34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5438254" y="730064"/>
            <a:ext cx="131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CROQUI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7" name="Imagem 6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40" y="1484378"/>
            <a:ext cx="6087115" cy="389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29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5438254" y="730064"/>
            <a:ext cx="131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CROQUI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7" name="Imagem 6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40" y="1484378"/>
            <a:ext cx="6087115" cy="4104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02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5438254" y="730064"/>
            <a:ext cx="131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CROQUI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7" name="Imagem 6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1029"/>
          <a:stretch/>
        </p:blipFill>
        <p:spPr>
          <a:xfrm>
            <a:off x="2492483" y="1487006"/>
            <a:ext cx="7207029" cy="4104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00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190574" y="761596"/>
            <a:ext cx="381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REQUISITOS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3845258" y="740574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0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86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9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446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ODS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251" y="1983826"/>
            <a:ext cx="2890345" cy="2890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5" name="CaixaDeTexto 14"/>
          <p:cNvSpPr txBox="1"/>
          <p:nvPr/>
        </p:nvSpPr>
        <p:spPr>
          <a:xfrm>
            <a:off x="5884842" y="2551836"/>
            <a:ext cx="4278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Bahnschrift Light Condensed" panose="020B0502040204020203" pitchFamily="34" charset="0"/>
              </a:rPr>
              <a:t>OBJETIVO</a:t>
            </a:r>
          </a:p>
          <a:p>
            <a:pPr algn="ctr"/>
            <a:endParaRPr lang="pt-BR" sz="2000" dirty="0" smtClean="0">
              <a:latin typeface="Bahnschrift Light Condensed" panose="020B0502040204020203" pitchFamily="34" charset="0"/>
            </a:endParaRPr>
          </a:p>
          <a:p>
            <a:pPr algn="ctr"/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Garantir o acesso à saúde de qualidade e promover o bem-estar para todos, em todas as idades</a:t>
            </a:r>
            <a:r>
              <a:rPr lang="pt-BR" sz="2000" dirty="0" smtClean="0">
                <a:latin typeface="Bahnschrift Light Condensed" panose="020B0502040204020203" pitchFamily="34" charset="0"/>
              </a:rPr>
              <a:t>.</a:t>
            </a:r>
            <a:endParaRPr lang="pt-BR" sz="2000" dirty="0">
              <a:latin typeface="Bahnschrift Light Condensed" panose="020B0502040204020203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56258" y="715870"/>
            <a:ext cx="1679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TEMA ODS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46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742367" y="730063"/>
            <a:ext cx="270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TEMA ESCOLHIDO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9" name="Imagem 8" descr="Recorte de Tel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40" b="8759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77" y="1998475"/>
            <a:ext cx="4313590" cy="3049058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181272" y="2338064"/>
            <a:ext cx="42781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Bahnschrift Light Condensed" panose="020B0502040204020203" pitchFamily="34" charset="0"/>
              </a:rPr>
              <a:t>HIGIENE DO SONO</a:t>
            </a:r>
          </a:p>
          <a:p>
            <a:pPr algn="ctr"/>
            <a:endParaRPr lang="pt-BR" sz="2000" dirty="0" smtClean="0">
              <a:latin typeface="Bahnschrift Light Condensed" panose="020B0502040204020203" pitchFamily="34" charset="0"/>
            </a:endParaRPr>
          </a:p>
          <a:p>
            <a:pPr algn="ctr"/>
            <a:r>
              <a:rPr lang="pt-BR" sz="2000" dirty="0">
                <a:latin typeface="Bahnschrift Light Condensed" panose="020B0502040204020203" pitchFamily="34" charset="0"/>
                <a:cs typeface="Arial" panose="020B0604020202020204" pitchFamily="34" charset="0"/>
              </a:rPr>
              <a:t>É de conhecimento geral que a maioria das pessoas não adota uma abordagem adequada em relação ao sono, além de desconhecerem os prejuízos que tal comportamento acarreta para a saúde.</a:t>
            </a:r>
            <a:endParaRPr lang="pt-BR" sz="20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848120" y="730063"/>
            <a:ext cx="248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MÉDIA DE SONO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927420076"/>
              </p:ext>
            </p:extLst>
          </p:nvPr>
        </p:nvGraphicFramePr>
        <p:xfrm>
          <a:off x="2420881" y="1484376"/>
          <a:ext cx="7343229" cy="4399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63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754748" y="2767279"/>
            <a:ext cx="4404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Light Condensed" panose="020B0502040204020203" pitchFamily="34" charset="0"/>
                <a:cs typeface="Arial" panose="020B0604020202020204" pitchFamily="34" charset="0"/>
              </a:rPr>
              <a:t>Uma pessoa saudável demora de 10 a 20 minutos para cair no sono depois de apagar as luzes e deitar na </a:t>
            </a:r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cama. Depois </a:t>
            </a:r>
            <a:r>
              <a:rPr lang="pt-BR" sz="2000" dirty="0">
                <a:latin typeface="Bahnschrift Light Condensed" panose="020B0502040204020203" pitchFamily="34" charset="0"/>
                <a:cs typeface="Arial" panose="020B0604020202020204" pitchFamily="34" charset="0"/>
              </a:rPr>
              <a:t>de pegarmos no sono entramos nas fases de sono REM ou </a:t>
            </a:r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NÃO-REM</a:t>
            </a:r>
            <a:r>
              <a:rPr lang="pt-BR" sz="2000" dirty="0">
                <a:latin typeface="Bahnschrift Light Condensed" panose="020B0502040204020203" pitchFamily="34" charset="0"/>
              </a:rPr>
              <a:t>.</a:t>
            </a:r>
            <a:endParaRPr lang="pt-BR" sz="2000" dirty="0">
              <a:latin typeface="Bahnschrift Light Condensed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 descr="Recorte de Tel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15" l="0" r="100000">
                        <a14:backgroundMark x1="5464" y1="12621" x2="5464" y2="12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43" y="1466575"/>
            <a:ext cx="3486637" cy="392484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478505" y="685260"/>
            <a:ext cx="323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QUALIDADE DO SONO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0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252849" y="2613391"/>
            <a:ext cx="4278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65,5% dos brasileiros tem sono de má qualidade. </a:t>
            </a:r>
          </a:p>
          <a:p>
            <a:pPr algn="ctr"/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E você, anda dormindo a quantidade necessária para o seu corpo?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2000" dirty="0">
              <a:latin typeface="Bahnschrift Light Condensed" panose="020B0502040204020203" pitchFamily="34" charset="0"/>
            </a:endParaRPr>
          </a:p>
        </p:txBody>
      </p:sp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213">
                        <a14:foregroundMark x1="10499" y1="3807" x2="10499" y2="3807"/>
                        <a14:foregroundMark x1="26247" y1="15736" x2="26247" y2="15736"/>
                        <a14:foregroundMark x1="11024" y1="28173" x2="11024" y2="28173"/>
                        <a14:backgroundMark x1="38583" y1="3807" x2="38583" y2="3807"/>
                        <a14:backgroundMark x1="12073" y1="31980" x2="12073" y2="31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05" y="1645086"/>
            <a:ext cx="3450106" cy="35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149891" y="736173"/>
            <a:ext cx="389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APRESENTAÇÃO DO LOGO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7" name="Imagem 6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46" y="2382959"/>
            <a:ext cx="3048311" cy="2660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ixaDeTexto 7"/>
          <p:cNvSpPr txBox="1"/>
          <p:nvPr/>
        </p:nvSpPr>
        <p:spPr>
          <a:xfrm>
            <a:off x="2096013" y="1813571"/>
            <a:ext cx="23185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Bahnschrift Light Condensed" panose="020B0502040204020203" pitchFamily="34" charset="0"/>
              </a:rPr>
              <a:t>Paleta de Cores</a:t>
            </a:r>
          </a:p>
          <a:p>
            <a:pPr algn="ctr"/>
            <a:endParaRPr lang="pt-BR" sz="2000" dirty="0" smtClean="0">
              <a:latin typeface="Bahnschrift Light Condensed" panose="020B0502040204020203" pitchFamily="34" charset="0"/>
            </a:endParaRPr>
          </a:p>
          <a:p>
            <a:pPr algn="r"/>
            <a:endParaRPr lang="pt-BR" sz="2000" dirty="0">
              <a:latin typeface="Bahnschrift Light Condensed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96013" y="3383411"/>
            <a:ext cx="231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>
                <a:latin typeface="Bahnschrift Light Condensed" panose="020B0502040204020203" pitchFamily="34" charset="0"/>
              </a:rPr>
              <a:t>Sleep</a:t>
            </a:r>
            <a:r>
              <a:rPr lang="pt-BR" sz="2800" b="1" dirty="0" smtClean="0">
                <a:latin typeface="Bahnschrift Light Condensed" panose="020B0502040204020203" pitchFamily="34" charset="0"/>
              </a:rPr>
              <a:t> </a:t>
            </a:r>
            <a:r>
              <a:rPr lang="pt-BR" sz="2800" b="1" dirty="0" err="1">
                <a:latin typeface="Bahnschrift Light Condensed" panose="020B0502040204020203" pitchFamily="34" charset="0"/>
              </a:rPr>
              <a:t>mode</a:t>
            </a:r>
            <a:endParaRPr lang="pt-BR" sz="2000" dirty="0" smtClean="0">
              <a:latin typeface="Bahnschrift Light Condensed" panose="020B0502040204020203" pitchFamily="34" charset="0"/>
            </a:endParaRPr>
          </a:p>
          <a:p>
            <a:pPr algn="r"/>
            <a:endParaRPr lang="pt-BR" sz="2000" dirty="0">
              <a:latin typeface="Bahnschrift Light Condensed" panose="020B0502040204020203" pitchFamily="34" charset="0"/>
            </a:endParaRPr>
          </a:p>
        </p:txBody>
      </p:sp>
      <p:pic>
        <p:nvPicPr>
          <p:cNvPr id="10" name="Imagem 9" descr="Recorte de Te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r="6712"/>
          <a:stretch/>
        </p:blipFill>
        <p:spPr>
          <a:xfrm>
            <a:off x="5838597" y="1903388"/>
            <a:ext cx="2617075" cy="1921598"/>
          </a:xfrm>
          <a:prstGeom prst="roundRect">
            <a:avLst/>
          </a:prstGeom>
        </p:spPr>
      </p:pic>
      <p:pic>
        <p:nvPicPr>
          <p:cNvPr id="11" name="Imagem 10" descr="Recorte de Te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r="6712"/>
          <a:stretch/>
        </p:blipFill>
        <p:spPr>
          <a:xfrm>
            <a:off x="8303171" y="3824986"/>
            <a:ext cx="2617075" cy="19215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57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618447" y="730063"/>
            <a:ext cx="2955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ESCOLHA DO NOME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7" name="Imagem 6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/>
          <a:stretch/>
        </p:blipFill>
        <p:spPr>
          <a:xfrm>
            <a:off x="1455126" y="2671937"/>
            <a:ext cx="4304247" cy="1514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ixaDeTexto 7"/>
          <p:cNvSpPr txBox="1"/>
          <p:nvPr/>
        </p:nvSpPr>
        <p:spPr>
          <a:xfrm>
            <a:off x="6431379" y="2551837"/>
            <a:ext cx="42781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>
                <a:latin typeface="Bahnschrift Light Condensed" panose="020B0502040204020203" pitchFamily="34" charset="0"/>
              </a:rPr>
              <a:t>Adorme.ser</a:t>
            </a:r>
            <a:endParaRPr lang="pt-BR" sz="2800" b="1" dirty="0" smtClean="0">
              <a:latin typeface="Bahnschrift Light Condensed" panose="020B0502040204020203" pitchFamily="34" charset="0"/>
            </a:endParaRPr>
          </a:p>
          <a:p>
            <a:pPr algn="ctr"/>
            <a:endParaRPr lang="pt-BR" sz="2000" dirty="0" smtClean="0">
              <a:latin typeface="Bahnschrift Light Condensed" panose="020B0502040204020203" pitchFamily="34" charset="0"/>
            </a:endParaRPr>
          </a:p>
          <a:p>
            <a:pPr algn="ctr"/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Explicar a escolha do nome, colocar qual a tipografia escolhida.</a:t>
            </a:r>
            <a:endParaRPr lang="pt-BR" sz="20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578067" y="535699"/>
            <a:ext cx="11035862" cy="5786601"/>
          </a:xfrm>
          <a:prstGeom prst="roundRect">
            <a:avLst/>
          </a:prstGeom>
          <a:solidFill>
            <a:srgbClr val="CCCCFF"/>
          </a:solidFill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438254" y="730064"/>
            <a:ext cx="131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CROQUI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10" name="Imagem 9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34" b="-1"/>
          <a:stretch/>
        </p:blipFill>
        <p:spPr>
          <a:xfrm>
            <a:off x="3016466" y="1484378"/>
            <a:ext cx="6159064" cy="389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8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236</Words>
  <Application>Microsoft Office PowerPoint</Application>
  <PresentationFormat>Widescreen</PresentationFormat>
  <Paragraphs>49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Bahnschrift Light Condensed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ALVES GOMES JUNIOR</dc:creator>
  <cp:lastModifiedBy>f290ti</cp:lastModifiedBy>
  <cp:revision>28</cp:revision>
  <dcterms:created xsi:type="dcterms:W3CDTF">2023-06-06T23:06:39Z</dcterms:created>
  <dcterms:modified xsi:type="dcterms:W3CDTF">2023-06-14T01:03:49Z</dcterms:modified>
</cp:coreProperties>
</file>